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79" r:id="rId5"/>
    <p:sldId id="259" r:id="rId6"/>
    <p:sldId id="280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2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A1C3C05-8962-4722-8CDC-C476A9FE96D4}" type="datetimeFigureOut">
              <a:rPr lang="en-US" smtClean="0"/>
              <a:pPr/>
              <a:t>6/12/16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0A0DBCD-28D9-4EE6-9DDA-7CD249CD2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1C3C05-8962-4722-8CDC-C476A9FE96D4}" type="datetimeFigureOut">
              <a:rPr lang="en-US" smtClean="0"/>
              <a:pPr/>
              <a:t>6/12/16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A0DBCD-28D9-4EE6-9DDA-7CD249CD2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1C3C05-8962-4722-8CDC-C476A9FE96D4}" type="datetimeFigureOut">
              <a:rPr lang="en-US" smtClean="0"/>
              <a:pPr/>
              <a:t>6/12/16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A0DBCD-28D9-4EE6-9DDA-7CD249CD2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1C3C05-8962-4722-8CDC-C476A9FE96D4}" type="datetimeFigureOut">
              <a:rPr lang="en-US" smtClean="0"/>
              <a:pPr/>
              <a:t>6/12/16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A0DBCD-28D9-4EE6-9DDA-7CD249CD2B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1C3C05-8962-4722-8CDC-C476A9FE96D4}" type="datetimeFigureOut">
              <a:rPr lang="en-US" smtClean="0"/>
              <a:pPr/>
              <a:t>6/12/16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A0DBCD-28D9-4EE6-9DDA-7CD249CD2B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1C3C05-8962-4722-8CDC-C476A9FE96D4}" type="datetimeFigureOut">
              <a:rPr lang="en-US" smtClean="0"/>
              <a:pPr/>
              <a:t>6/12/16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A0DBCD-28D9-4EE6-9DDA-7CD249CD2B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1C3C05-8962-4722-8CDC-C476A9FE96D4}" type="datetimeFigureOut">
              <a:rPr lang="en-US" smtClean="0"/>
              <a:pPr/>
              <a:t>6/12/16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A0DBCD-28D9-4EE6-9DDA-7CD249CD2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1C3C05-8962-4722-8CDC-C476A9FE96D4}" type="datetimeFigureOut">
              <a:rPr lang="en-US" smtClean="0"/>
              <a:pPr/>
              <a:t>6/12/16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A0DBCD-28D9-4EE6-9DDA-7CD249CD2B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1C3C05-8962-4722-8CDC-C476A9FE96D4}" type="datetimeFigureOut">
              <a:rPr lang="en-US" smtClean="0"/>
              <a:pPr/>
              <a:t>6/12/16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A0DBCD-28D9-4EE6-9DDA-7CD249CD2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A1C3C05-8962-4722-8CDC-C476A9FE96D4}" type="datetimeFigureOut">
              <a:rPr lang="en-US" smtClean="0"/>
              <a:pPr/>
              <a:t>6/12/16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A0DBCD-28D9-4EE6-9DDA-7CD249CD2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A1C3C05-8962-4722-8CDC-C476A9FE96D4}" type="datetimeFigureOut">
              <a:rPr lang="en-US" smtClean="0"/>
              <a:pPr/>
              <a:t>6/12/16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0A0DBCD-28D9-4EE6-9DDA-7CD249CD2B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A1C3C05-8962-4722-8CDC-C476A9FE96D4}" type="datetimeFigureOut">
              <a:rPr lang="en-US" smtClean="0"/>
              <a:pPr/>
              <a:t>6/12/16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0A0DBCD-28D9-4EE6-9DDA-7CD249CD2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Writing Goals and Objectives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Writing in CSD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Performance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Condition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Criterion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Well-written goals contain three components: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Important: Please note that  all goals begin with the client’s name and a future tense verb (Jane will + </a:t>
            </a:r>
            <a:r>
              <a:rPr lang="en-US" i="1" dirty="0" smtClean="0"/>
              <a:t>verb</a:t>
            </a:r>
            <a:r>
              <a:rPr lang="en-US" dirty="0" smtClean="0"/>
              <a:t>).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 refers to what you expect the client to do or perform to show mastery of the goal.</a:t>
            </a:r>
          </a:p>
          <a:p>
            <a:endParaRPr lang="en-US" dirty="0" smtClean="0"/>
          </a:p>
          <a:p>
            <a:r>
              <a:rPr lang="en-US" i="1" dirty="0" smtClean="0"/>
              <a:t>Ex.:  Jane will </a:t>
            </a:r>
            <a:r>
              <a:rPr lang="en-US" i="1" u="sng" dirty="0" smtClean="0"/>
              <a:t>produce voiceless consonants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Performance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	The verb used should be concrete and one that can be evaluated by the clinician (Examples of </a:t>
            </a:r>
            <a:r>
              <a:rPr lang="en-US" b="1" dirty="0" smtClean="0"/>
              <a:t>appropriate verbs </a:t>
            </a:r>
            <a:r>
              <a:rPr lang="en-US" dirty="0" smtClean="0"/>
              <a:t>include </a:t>
            </a:r>
            <a:r>
              <a:rPr lang="en-US" i="1" dirty="0" smtClean="0"/>
              <a:t>name, read orally, repeat orally, state, write, match, count, demand, draw, say, reach, remove, etc.)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verb should </a:t>
            </a:r>
            <a:r>
              <a:rPr lang="en-US" b="1" dirty="0" smtClean="0"/>
              <a:t>not</a:t>
            </a:r>
            <a:r>
              <a:rPr lang="en-US" dirty="0" smtClean="0"/>
              <a:t> be one that could be interpreted differently by different people (Examples of </a:t>
            </a:r>
            <a:r>
              <a:rPr lang="en-US" b="1" dirty="0" smtClean="0"/>
              <a:t>inappropriate verbs </a:t>
            </a:r>
            <a:r>
              <a:rPr lang="en-US" dirty="0" smtClean="0"/>
              <a:t>include </a:t>
            </a:r>
            <a:r>
              <a:rPr lang="en-US" i="1" dirty="0" smtClean="0"/>
              <a:t>know, understand, appreciate, enjoy, learn, believe)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part of the goal refers to the condition under which the performance is to be done.</a:t>
            </a:r>
          </a:p>
          <a:p>
            <a:endParaRPr lang="en-US" dirty="0" smtClean="0"/>
          </a:p>
          <a:p>
            <a:r>
              <a:rPr lang="en-US" i="1" dirty="0" smtClean="0"/>
              <a:t>Ex.:  Jane will produce voiceless consonants </a:t>
            </a:r>
            <a:r>
              <a:rPr lang="en-US" i="1" u="sng" dirty="0" smtClean="0"/>
              <a:t>when preceding vowels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Condition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examples of conditions include </a:t>
            </a:r>
            <a:r>
              <a:rPr lang="en-US" i="1" dirty="0" smtClean="0"/>
              <a:t>while producing /a/, in </a:t>
            </a:r>
            <a:r>
              <a:rPr lang="en-US" i="1" dirty="0" err="1" smtClean="0"/>
              <a:t>bisyllabic</a:t>
            </a:r>
            <a:r>
              <a:rPr lang="en-US" i="1" dirty="0" smtClean="0"/>
              <a:t> words, during conversation, while reading, when telling a story, without prompts, within a 2 second period, while talking on the telephone, without yanking the </a:t>
            </a:r>
            <a:r>
              <a:rPr lang="en-US" i="1" dirty="0" err="1" smtClean="0"/>
              <a:t>clincian’s</a:t>
            </a:r>
            <a:r>
              <a:rPr lang="en-US" i="1" dirty="0" smtClean="0"/>
              <a:t> arm, during each therapy session)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part of the goal refers to how well the client is expected to perform the goal (for example,</a:t>
            </a:r>
            <a:r>
              <a:rPr lang="en-US" i="1" dirty="0" smtClean="0"/>
              <a:t>90% of the time, in 8 out of 10 attempts, for three consecutive trials, in two consecutive sessions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i="1" dirty="0" smtClean="0"/>
              <a:t>Ex.:  Jane will produce voiceless consonants when preceding vowels</a:t>
            </a:r>
            <a:r>
              <a:rPr lang="en-US" i="1" u="sng" dirty="0" smtClean="0"/>
              <a:t> in 90% of the appropriate contexts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Criterion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criterion of 90% is usually used in speech language therapy.  In the case of mentally challenged or very young clients, a criterion of 80% is often used.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Samples of well-written goals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will correctly imitate /s/ in isolation in 8 out of 10 attempts.</a:t>
            </a:r>
          </a:p>
          <a:p>
            <a:endParaRPr lang="en-US" dirty="0" smtClean="0"/>
          </a:p>
          <a:p>
            <a:r>
              <a:rPr lang="en-US" dirty="0" smtClean="0"/>
              <a:t>John will accurately self-correct 90% of the incorrect /s/ productions during reading.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Articulation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clinical setting, goals (or objectives) refer to the outcomes desired for the client.  They may be classified as </a:t>
            </a:r>
            <a:r>
              <a:rPr lang="en-US" b="1" dirty="0" smtClean="0"/>
              <a:t>long term </a:t>
            </a:r>
            <a:r>
              <a:rPr lang="en-US" dirty="0" smtClean="0"/>
              <a:t>or </a:t>
            </a:r>
            <a:r>
              <a:rPr lang="en-US" b="1" dirty="0" smtClean="0"/>
              <a:t>short term.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clinical goals?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will produce liquids in 90% of the appropriate contexts.</a:t>
            </a:r>
          </a:p>
          <a:p>
            <a:endParaRPr lang="en-US" dirty="0" smtClean="0"/>
          </a:p>
          <a:p>
            <a:r>
              <a:rPr lang="en-US" dirty="0" smtClean="0"/>
              <a:t>John will close syllables on spontaneously produced monosyllabic target words in 90% of his attempts.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Phonology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will spontaneously name 20 of 25 pictures in a children’s dictionary.</a:t>
            </a:r>
          </a:p>
          <a:p>
            <a:endParaRPr lang="en-US" dirty="0" smtClean="0"/>
          </a:p>
          <a:p>
            <a:r>
              <a:rPr lang="en-US" dirty="0" smtClean="0"/>
              <a:t>John will appropriately use the pronouns “he” and “she” during conversation in 90% of his attempts.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Language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will produce appropriate oral resonance on v-c combinations in 90% of his attempts.</a:t>
            </a:r>
          </a:p>
          <a:p>
            <a:endParaRPr lang="en-US" dirty="0" smtClean="0"/>
          </a:p>
          <a:p>
            <a:r>
              <a:rPr lang="en-US" dirty="0" smtClean="0"/>
              <a:t>John will use appropriate pitch while producing /a/ in 8 out of 10 trials.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Voice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will speak with less than 0.5 stuttered words per minute during 5 minutes of spontaneous conversation with the clinician.</a:t>
            </a:r>
          </a:p>
          <a:p>
            <a:endParaRPr lang="en-US" dirty="0" smtClean="0"/>
          </a:p>
          <a:p>
            <a:r>
              <a:rPr lang="en-US" dirty="0" smtClean="0"/>
              <a:t>John will use pull-outs during all episodes of blocking while speaking on the telephone for 5 minutes.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Fluency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will request (by pointing or using eye gaze) an object that is out of reach twice during a 10-minute period.</a:t>
            </a:r>
          </a:p>
          <a:p>
            <a:endParaRPr lang="en-US" dirty="0" smtClean="0"/>
          </a:p>
          <a:p>
            <a:r>
              <a:rPr lang="en-US" dirty="0" smtClean="0"/>
              <a:t>John will take 3 consecutive turns when a familiar joint action routine is initiated by the clinician.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Pragmatics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will sit without kicking for 5 minutes after the removal of constraints (clinician’s hands on client’s knees).</a:t>
            </a:r>
          </a:p>
          <a:p>
            <a:endParaRPr lang="en-US" dirty="0" smtClean="0"/>
          </a:p>
          <a:p>
            <a:r>
              <a:rPr lang="en-US" dirty="0" smtClean="0"/>
              <a:t>John will follow 8 out 10 directions within 2 seconds of initial presentation.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Behavioral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Long-term goals involve results that will often take months or years to achieve.  These might include long-term goals such as raising scores on a standardized achievement test, reading at a level commensurate with age and grade level, or successfully completing a multi-year therapy program.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Term Goals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will improve scores on the </a:t>
            </a:r>
            <a:r>
              <a:rPr lang="en-US" u="sng" dirty="0" smtClean="0"/>
              <a:t>Facial Expression Inventory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Ann will read at a level commensurate with her age and grade.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Long Term Goals: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short-term goal is a specific objective the client must master before he or she is able to achieve the long-term goal(s).  Short-term goals focus on specific targets, units, tasks, or steps and are usually achieved in a short time period.  The short-term goals a client is working on will usually change quickly as he or she masters those and new short-term goals are established.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Term Goals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will use appropriate facial expressions to </a:t>
            </a:r>
            <a:r>
              <a:rPr lang="en-US" smtClean="0"/>
              <a:t>convey happiness when </a:t>
            </a:r>
            <a:r>
              <a:rPr lang="en-US" dirty="0" smtClean="0"/>
              <a:t>speaking in 8 of 10 attempts.</a:t>
            </a:r>
          </a:p>
          <a:p>
            <a:endParaRPr lang="en-US" dirty="0" smtClean="0"/>
          </a:p>
          <a:p>
            <a:r>
              <a:rPr lang="en-US" dirty="0" smtClean="0"/>
              <a:t>Ann will correctly read words with the vowel </a:t>
            </a:r>
            <a:r>
              <a:rPr lang="en-US" i="1" dirty="0" smtClean="0"/>
              <a:t>y </a:t>
            </a:r>
            <a:r>
              <a:rPr lang="en-US" dirty="0" smtClean="0"/>
              <a:t> with 90% accuracy.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Short Term Goals: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Guidelines for Writing Goals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Two considerations:</a:t>
            </a:r>
          </a:p>
          <a:p>
            <a:endParaRPr lang="en-US" b="1" dirty="0" smtClean="0"/>
          </a:p>
          <a:p>
            <a:pPr lvl="0"/>
            <a:r>
              <a:rPr lang="en-US" dirty="0" smtClean="0"/>
              <a:t> A well-written goal </a:t>
            </a:r>
            <a:r>
              <a:rPr lang="en-US" b="1" dirty="0" smtClean="0"/>
              <a:t>must be</a:t>
            </a:r>
            <a:r>
              <a:rPr lang="en-US" dirty="0" smtClean="0"/>
              <a:t> </a:t>
            </a:r>
            <a:r>
              <a:rPr lang="en-US" b="1" dirty="0" smtClean="0"/>
              <a:t>measurable</a:t>
            </a:r>
            <a:r>
              <a:rPr lang="en-US" dirty="0" smtClean="0"/>
              <a:t>.  The goal must be stated in such a way that the clinician (and anyone else) can assess whether or not the client has performed the goal.  For example, a goal stating that </a:t>
            </a:r>
            <a:r>
              <a:rPr lang="en-US" i="1" dirty="0" smtClean="0"/>
              <a:t>a client will understand a concept</a:t>
            </a:r>
            <a:r>
              <a:rPr lang="en-US" dirty="0" smtClean="0"/>
              <a:t> would be impossible to measure.  Only by demonstrating through a concrete action (initiate a greeting, for example) can the client perform a goal that can be measured.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A well-written goal </a:t>
            </a:r>
            <a:r>
              <a:rPr lang="en-US" b="1" dirty="0" smtClean="0"/>
              <a:t>must pass </a:t>
            </a:r>
            <a:r>
              <a:rPr lang="en-US" b="1" i="1" dirty="0" smtClean="0"/>
              <a:t>The Dead Man Rule</a:t>
            </a:r>
            <a:r>
              <a:rPr lang="en-US" i="1" dirty="0" smtClean="0"/>
              <a:t>. </a:t>
            </a:r>
            <a:r>
              <a:rPr lang="en-US" dirty="0" smtClean="0"/>
              <a:t> If a dead man could do it, it’s not an effective goal.  For example, “Sit in a chair” is not a good goal; a dead man could do that.  “Attend to a task for 3 minutes without getting up from the chair,” however, is a goal a dead man could not do.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Properly Format   Short Term Goals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(Source:  </a:t>
            </a:r>
            <a:r>
              <a:rPr lang="en-US" i="1" dirty="0" smtClean="0"/>
              <a:t>The Survival Guide for the Beginning Speech-Language Clinician</a:t>
            </a:r>
            <a:r>
              <a:rPr lang="en-US" dirty="0" smtClean="0"/>
              <a:t> by Susan Moon Meyer.  Gaithersburg, MD:  Aspen Publishers, Inc.  ISBN:  D-8342-1116-S.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93</TotalTime>
  <Words>971</Words>
  <Application>Microsoft Macintosh PowerPoint</Application>
  <PresentationFormat>On-screen Show (4:3)</PresentationFormat>
  <Paragraphs>78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Concourse</vt:lpstr>
      <vt:lpstr>Writing Goals and Objectives</vt:lpstr>
      <vt:lpstr>What are clinical goals?</vt:lpstr>
      <vt:lpstr>Long Term Goals</vt:lpstr>
      <vt:lpstr>Examples of Long Term Goals:</vt:lpstr>
      <vt:lpstr>Short Term Goals</vt:lpstr>
      <vt:lpstr>Examples of Short Term Goals:</vt:lpstr>
      <vt:lpstr>General Guidelines for Writing Goals </vt:lpstr>
      <vt:lpstr>PowerPoint Presentation</vt:lpstr>
      <vt:lpstr>How to Properly Format   Short Term Goals </vt:lpstr>
      <vt:lpstr>Well-written goals contain three components: </vt:lpstr>
      <vt:lpstr>Important: Please note that  all goals begin with the client’s name and a future tense verb (Jane will + verb). </vt:lpstr>
      <vt:lpstr>Performance</vt:lpstr>
      <vt:lpstr>PowerPoint Presentation</vt:lpstr>
      <vt:lpstr>Condition </vt:lpstr>
      <vt:lpstr>PowerPoint Presentation</vt:lpstr>
      <vt:lpstr>Criterion </vt:lpstr>
      <vt:lpstr>PowerPoint Presentation</vt:lpstr>
      <vt:lpstr>Samples of well-written goals</vt:lpstr>
      <vt:lpstr>Articulation</vt:lpstr>
      <vt:lpstr>Phonology</vt:lpstr>
      <vt:lpstr>Language </vt:lpstr>
      <vt:lpstr>Voice</vt:lpstr>
      <vt:lpstr>Fluency</vt:lpstr>
      <vt:lpstr>Pragmatics </vt:lpstr>
      <vt:lpstr>Behavioral </vt:lpstr>
    </vt:vector>
  </TitlesOfParts>
  <Company>UFL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Goals and Objectives</dc:title>
  <dc:creator>Dianne</dc:creator>
  <cp:lastModifiedBy>Patricia Rakovic</cp:lastModifiedBy>
  <cp:revision>6</cp:revision>
  <dcterms:created xsi:type="dcterms:W3CDTF">2011-06-21T12:44:52Z</dcterms:created>
  <dcterms:modified xsi:type="dcterms:W3CDTF">2016-06-12T12:00:39Z</dcterms:modified>
</cp:coreProperties>
</file>